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9" r:id="rId2"/>
    <p:sldId id="262" r:id="rId3"/>
    <p:sldId id="270" r:id="rId4"/>
    <p:sldId id="268" r:id="rId5"/>
    <p:sldId id="267" r:id="rId6"/>
    <p:sldId id="271" r:id="rId7"/>
    <p:sldId id="259" r:id="rId8"/>
    <p:sldId id="258" r:id="rId9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A80000"/>
    <a:srgbClr val="705690"/>
    <a:srgbClr val="5C4676"/>
    <a:srgbClr val="3E6EA8"/>
    <a:srgbClr val="345C8C"/>
    <a:srgbClr val="548123"/>
    <a:srgbClr val="A13B39"/>
    <a:srgbClr val="674F83"/>
    <a:srgbClr val="607731"/>
    <a:srgbClr val="0000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-1074" y="-7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35894552-F2F5-464D-ACAE-5189C0329F3E}" type="datetimeFigureOut">
              <a:rPr lang="en-US"/>
              <a:pPr/>
              <a:t>11/20/2014</a:t>
            </a:fld>
            <a:endParaRPr lang="en-US"/>
          </a:p>
        </p:txBody>
      </p:sp>
      <p:sp>
        <p:nvSpPr>
          <p:cNvPr id="440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440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0996CC15-E4AF-4190-8E31-EC7016E236D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03993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054F74CC-FBF6-41D6-A597-F5B468575434}" type="datetimeFigureOut">
              <a:rPr lang="en-US"/>
              <a:pPr/>
              <a:t>11/20/2014</a:t>
            </a:fld>
            <a:endParaRPr lang="en-US"/>
          </a:p>
        </p:txBody>
      </p:sp>
      <p:sp>
        <p:nvSpPr>
          <p:cNvPr id="460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261D4A0E-917A-43D9-A536-9B8AB25B057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4005819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924F06-DEE6-4EC8-99C7-380E7E57B79D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8F78FB-6E69-4955-A5E6-E76C7642C9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96256D-E219-46CE-80DF-6F171FC4C1DE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5BEC3C-E516-42A5-9648-F4EFC27937D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2B5A1B-A6BE-4D95-973A-6CD8B4E790C0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B9D16A-D57E-436F-9813-F9C337CF87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_Template_Backgrounds_1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17463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DoD_logo_3x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696200" y="5445125"/>
            <a:ext cx="1412875" cy="141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6169025"/>
            <a:ext cx="8001000" cy="30797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400">
                <a:solidFill>
                  <a:schemeClr val="bg1"/>
                </a:solidFill>
                <a:latin typeface="Goudy Old Style" charset="0"/>
                <a:cs typeface="Goudy Old Style" charset="0"/>
              </a:rPr>
              <a:t>Sponsored by the Office of the Under Secretary of Defense for Personnel and Readiness (OUSD P&amp;R)</a:t>
            </a:r>
          </a:p>
        </p:txBody>
      </p:sp>
      <p:pic>
        <p:nvPicPr>
          <p:cNvPr id="8" name="Picture 7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3813"/>
            <a:ext cx="2719388" cy="171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8595" y="2059781"/>
            <a:ext cx="8786813" cy="7143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/>
          <a:lstStyle/>
          <a:p>
            <a:pPr lvl="0"/>
            <a:r>
              <a:rPr lang="en-US" smtClean="0">
                <a:sym typeface="Helvetica Neue Bold Condensed" charset="0"/>
              </a:rPr>
              <a:t>Click to edit Master title style</a:t>
            </a:r>
            <a:endParaRPr lang="en-US" dirty="0">
              <a:sym typeface="Helvetica Neue Bold Condensed" charset="0"/>
            </a:endParaRP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179388" y="2776728"/>
            <a:ext cx="8786812" cy="457200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Baskerville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12"/>
          </p:nvPr>
        </p:nvSpPr>
        <p:spPr>
          <a:xfrm>
            <a:off x="180912" y="3243503"/>
            <a:ext cx="8786812" cy="457200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Baskerville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911397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DL_Logo_NEW2013_Blue-Outlined-Letters.pn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235825" y="223838"/>
            <a:ext cx="1582738" cy="100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6533909" cy="723921"/>
          </a:xfrm>
        </p:spPr>
        <p:txBody>
          <a:bodyPr>
            <a:normAutofit/>
          </a:bodyPr>
          <a:lstStyle>
            <a:lvl1pPr algn="l">
              <a:defRPr sz="3600">
                <a:latin typeface="Georgia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23508"/>
            <a:ext cx="8229600" cy="4902656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D5ACD7-2E58-4776-8362-DBC87AD3CD30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9302D8-8716-4180-B519-48CA568E42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A5F75A-C252-4698-8189-7FE379AC6020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B1FD59-C835-4F41-A5F2-55E90C06F0F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2B1639-3FBB-4BCD-BF68-D6C231194E32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08208A-FC76-458E-9A25-4F1441F9C4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08B350-7DD7-4D7A-A672-C0E0ACFA9801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6973B0-7A47-4000-94E0-1E82FFBB3C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51C694-7EBC-4E73-85EF-428322BBDE9F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D6D238-154C-4C87-B076-B06783383B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771A4A-F589-4DDB-8612-F26172B73511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1B004A-9C14-4C86-8F8D-A1064202C0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619867-8BEE-49E4-8A93-BFF15F01BEFE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F7A809-51FC-48CA-9414-1C306B82FA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34626C-E917-4740-95AA-98272C0B5D33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26D6CD-95E1-4D43-A03E-32F93B9DB7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PPT_Template_Backgrounds_2b.jpg"/>
          <p:cNvPicPr>
            <a:picLocks noChangeAspect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ADB5208-ED8F-48C0-AFBC-A4EA311E7455}" type="datetimeFigureOut">
              <a:rPr lang="en-US"/>
              <a:pPr>
                <a:defRPr/>
              </a:pPr>
              <a:t>11/20/2014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4676911-AF1D-4F2E-A77B-66A9CC4862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58" r:id="rId3"/>
    <p:sldLayoutId id="2147483657" r:id="rId4"/>
    <p:sldLayoutId id="2147483656" r:id="rId5"/>
    <p:sldLayoutId id="2147483655" r:id="rId6"/>
    <p:sldLayoutId id="2147483654" r:id="rId7"/>
    <p:sldLayoutId id="2147483653" r:id="rId8"/>
    <p:sldLayoutId id="2147483652" r:id="rId9"/>
    <p:sldLayoutId id="2147483651" r:id="rId10"/>
    <p:sldLayoutId id="2147483650" r:id="rId11"/>
    <p:sldLayoutId id="2147483661" r:id="rId12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Steven.vergenz.ctr@adlnet.gov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Georgia" pitchFamily="18" charset="0"/>
              </a:rPr>
              <a:t>Experience API Data Reporting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en-US" dirty="0" smtClean="0"/>
              <a:t>Steven </a:t>
            </a:r>
            <a:r>
              <a:rPr lang="en-US" dirty="0" err="1" smtClean="0"/>
              <a:t>Vergenz</a:t>
            </a:r>
            <a:r>
              <a:rPr lang="en-US" dirty="0" smtClean="0"/>
              <a:t> and Mick </a:t>
            </a:r>
            <a:r>
              <a:rPr lang="en-US" dirty="0" err="1" smtClean="0"/>
              <a:t>Muzac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180912" y="3243502"/>
            <a:ext cx="8786812" cy="1876955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Contractors with </a:t>
            </a:r>
            <a:r>
              <a:rPr lang="en-US" dirty="0" err="1" smtClean="0"/>
              <a:t>AQuate</a:t>
            </a:r>
            <a:r>
              <a:rPr lang="en-US" dirty="0" smtClean="0"/>
              <a:t> Corp. in </a:t>
            </a:r>
            <a:r>
              <a:rPr lang="en-US" dirty="0" smtClean="0"/>
              <a:t>support of the ADL Initiative</a:t>
            </a:r>
          </a:p>
          <a:p>
            <a:pPr algn="ctr"/>
            <a:r>
              <a:rPr lang="en-US" dirty="0" smtClean="0"/>
              <a:t>I/ITSEC </a:t>
            </a:r>
            <a:r>
              <a:rPr lang="en-US" dirty="0" err="1" smtClean="0"/>
              <a:t>Plugfest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3 December 2014</a:t>
            </a:r>
          </a:p>
          <a:p>
            <a:pPr algn="ctr"/>
            <a:r>
              <a:rPr lang="en-US" dirty="0" smtClean="0"/>
              <a:t>Orlando, FL</a:t>
            </a:r>
          </a:p>
          <a:p>
            <a:pPr algn="ctr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0910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546100" y="123825"/>
            <a:ext cx="8086725" cy="657225"/>
          </a:xfrm>
        </p:spPr>
        <p:txBody>
          <a:bodyPr/>
          <a:lstStyle/>
          <a:p>
            <a:r>
              <a:rPr lang="en-US" dirty="0" smtClean="0"/>
              <a:t>The Basics</a:t>
            </a:r>
            <a:endParaRPr lang="en-US" dirty="0" smtClean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314450"/>
            <a:ext cx="8020050" cy="488632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19100" indent="-382588" defTabSz="9144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Each meaningful interaction between the Learner and Content is logged via </a:t>
            </a:r>
            <a:r>
              <a:rPr lang="en-US" sz="2800" dirty="0" err="1" smtClean="0"/>
              <a:t>xAPI</a:t>
            </a:r>
            <a:r>
              <a:rPr lang="en-US" sz="2800" dirty="0" smtClean="0"/>
              <a:t> calls</a:t>
            </a:r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Interaction statements take form “I did this”</a:t>
            </a:r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Logged via simple REST API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400" dirty="0" smtClean="0"/>
              <a:t>Any internet-enabled device can participate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Enables big-data analytics on learner data</a:t>
            </a:r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546100" y="123825"/>
            <a:ext cx="8086725" cy="657225"/>
          </a:xfrm>
        </p:spPr>
        <p:txBody>
          <a:bodyPr/>
          <a:lstStyle/>
          <a:p>
            <a:r>
              <a:rPr lang="en-US" dirty="0" err="1" smtClean="0"/>
              <a:t>xAPI</a:t>
            </a:r>
            <a:r>
              <a:rPr lang="en-US" dirty="0" smtClean="0"/>
              <a:t> in 30 seconds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314450"/>
            <a:ext cx="8020050" cy="488632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19100" indent="-382588" defTabSz="9144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Each meaningful interaction between the Learner and Content is logged via </a:t>
            </a:r>
            <a:r>
              <a:rPr lang="en-US" sz="2800" dirty="0" err="1" smtClean="0"/>
              <a:t>xAPI</a:t>
            </a:r>
            <a:r>
              <a:rPr lang="en-US" sz="2800" dirty="0" smtClean="0"/>
              <a:t> calls</a:t>
            </a:r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Interaction statements take form “I did this”</a:t>
            </a:r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Logged via simple REST API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400" dirty="0" smtClean="0"/>
              <a:t>Any internet-enabled device can participate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Enables big-data analytics on learner data</a:t>
            </a:r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546100" y="123825"/>
            <a:ext cx="8086725" cy="657225"/>
          </a:xfrm>
        </p:spPr>
        <p:txBody>
          <a:bodyPr/>
          <a:lstStyle/>
          <a:p>
            <a:r>
              <a:rPr lang="en-US" dirty="0" smtClean="0"/>
              <a:t>Why Bother?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314450"/>
            <a:ext cx="8020050" cy="488632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It can track everything SCORM does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400" dirty="0" smtClean="0"/>
              <a:t>Quiz answers, course progress, etc.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Also tracks things that SCORM can't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fr-FR" sz="2400" dirty="0" smtClean="0"/>
              <a:t>Simulations, native </a:t>
            </a:r>
            <a:r>
              <a:rPr lang="fr-FR" sz="2400" dirty="0" err="1" smtClean="0"/>
              <a:t>apps</a:t>
            </a:r>
            <a:r>
              <a:rPr lang="fr-FR" sz="2400" dirty="0" smtClean="0"/>
              <a:t>, live </a:t>
            </a:r>
            <a:r>
              <a:rPr lang="fr-FR" sz="2400" dirty="0" err="1" smtClean="0"/>
              <a:t>experiences</a:t>
            </a:r>
            <a:r>
              <a:rPr lang="fr-FR" sz="2400" dirty="0" smtClean="0"/>
              <a:t>, etc.</a:t>
            </a:r>
            <a:endParaRPr lang="en-US" sz="2400" dirty="0" smtClean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Opens up learner records, prevents lock-in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400" dirty="0" smtClean="0"/>
              <a:t>Non-LMS systems can view/publish records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1075"/>
            <a:ext cx="8229600" cy="5295900"/>
          </a:xfrm>
        </p:spPr>
        <p:txBody>
          <a:bodyPr/>
          <a:lstStyle/>
          <a:p>
            <a:pPr>
              <a:buNone/>
            </a:pPr>
            <a:r>
              <a:rPr lang="en-US" sz="1800" b="1" dirty="0" smtClean="0">
                <a:latin typeface="Courier New"/>
              </a:rPr>
              <a:t>{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"actor": {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</a:t>
            </a:r>
            <a:r>
              <a:rPr lang="en-US" sz="1800" b="1" dirty="0" err="1" smtClean="0">
                <a:latin typeface="Courier New"/>
              </a:rPr>
              <a:t>mbox</a:t>
            </a:r>
            <a:r>
              <a:rPr lang="en-US" sz="1800" b="1" dirty="0" smtClean="0">
                <a:latin typeface="Courier New"/>
              </a:rPr>
              <a:t>": "mailto:gia.creech@myschool.edu",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"name": "</a:t>
            </a:r>
            <a:r>
              <a:rPr lang="en-US" sz="1800" b="1" dirty="0" err="1" smtClean="0">
                <a:solidFill>
                  <a:srgbClr val="548123"/>
                </a:solidFill>
                <a:latin typeface="Courier New"/>
              </a:rPr>
              <a:t>Gia</a:t>
            </a:r>
            <a:r>
              <a:rPr lang="en-US" sz="1800" b="1" dirty="0" smtClean="0">
                <a:solidFill>
                  <a:srgbClr val="548123"/>
                </a:solidFill>
                <a:latin typeface="Courier New"/>
              </a:rPr>
              <a:t> Creech</a:t>
            </a:r>
            <a:r>
              <a:rPr lang="en-US" sz="1800" b="1" dirty="0" smtClean="0">
                <a:latin typeface="Courier New"/>
              </a:rPr>
              <a:t>" },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"verb": {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"id": "http://adlnet.gov/expapi/verbs/answered",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"display": { "en-US": "</a:t>
            </a:r>
            <a:r>
              <a:rPr lang="en-US" sz="1800" b="1" dirty="0" smtClean="0">
                <a:solidFill>
                  <a:srgbClr val="3E6EA8"/>
                </a:solidFill>
                <a:latin typeface="Courier New"/>
              </a:rPr>
              <a:t>answered</a:t>
            </a:r>
            <a:r>
              <a:rPr lang="en-US" sz="1800" b="1" dirty="0" smtClean="0">
                <a:latin typeface="Courier New"/>
              </a:rPr>
              <a:t>" } },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"object": {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"definition": { "name": "</a:t>
            </a:r>
            <a:r>
              <a:rPr lang="en-US" sz="1800" b="1" dirty="0" smtClean="0">
                <a:solidFill>
                  <a:srgbClr val="A80000"/>
                </a:solidFill>
                <a:latin typeface="Courier New"/>
              </a:rPr>
              <a:t>final/q49</a:t>
            </a:r>
            <a:r>
              <a:rPr lang="en-US" sz="1800" b="1" dirty="0" smtClean="0">
                <a:latin typeface="Courier New"/>
              </a:rPr>
              <a:t>" },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"id": "http://myschool.edu/</a:t>
            </a:r>
            <a:r>
              <a:rPr lang="en-US" sz="1800" b="1" dirty="0" err="1" smtClean="0">
                <a:latin typeface="Courier New"/>
              </a:rPr>
              <a:t>xapi</a:t>
            </a:r>
            <a:r>
              <a:rPr lang="en-US" sz="1800" b="1" dirty="0" smtClean="0">
                <a:latin typeface="Courier New"/>
              </a:rPr>
              <a:t>/cop-3223/final/q49" },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"result": { "success": </a:t>
            </a:r>
            <a:r>
              <a:rPr lang="en-US" sz="1800" b="1" i="1" dirty="0" smtClean="0">
                <a:latin typeface="Courier New"/>
              </a:rPr>
              <a:t>false</a:t>
            </a:r>
            <a:r>
              <a:rPr lang="en-US" sz="1800" b="1" dirty="0" smtClean="0">
                <a:latin typeface="Courier New"/>
              </a:rPr>
              <a:t> },</a:t>
            </a:r>
          </a:p>
          <a:p>
            <a:pPr>
              <a:buNone/>
            </a:pPr>
            <a:r>
              <a:rPr lang="en-US" sz="1800" b="1" dirty="0">
                <a:latin typeface="Courier New"/>
              </a:rPr>
              <a:t>	"</a:t>
            </a:r>
            <a:r>
              <a:rPr lang="en-US" sz="1800" b="1" dirty="0" smtClean="0">
                <a:latin typeface="Courier New"/>
              </a:rPr>
              <a:t>context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: { "</a:t>
            </a:r>
            <a:r>
              <a:rPr lang="en-US" sz="1800" b="1" dirty="0" err="1" smtClean="0">
                <a:latin typeface="Courier New"/>
              </a:rPr>
              <a:t>contextActivities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: { "parent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: [ {</a:t>
            </a:r>
          </a:p>
          <a:p>
            <a:pPr>
              <a:buNone/>
            </a:pPr>
            <a:r>
              <a:rPr lang="en-US" sz="1800" b="1" dirty="0">
                <a:latin typeface="Courier New"/>
              </a:rPr>
              <a:t>	</a:t>
            </a:r>
            <a:r>
              <a:rPr lang="en-US" sz="1800" b="1" dirty="0" smtClean="0">
                <a:latin typeface="Courier New"/>
              </a:rPr>
              <a:t>		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id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: 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http://myschool.edu/</a:t>
            </a:r>
            <a:r>
              <a:rPr lang="en-US" sz="1800" b="1" dirty="0" err="1" smtClean="0">
                <a:latin typeface="Courier New"/>
              </a:rPr>
              <a:t>xapi</a:t>
            </a:r>
            <a:r>
              <a:rPr lang="en-US" sz="1800" b="1" dirty="0" smtClean="0">
                <a:latin typeface="Courier New"/>
              </a:rPr>
              <a:t>/cop-3223/final</a:t>
            </a:r>
            <a:r>
              <a:rPr lang="en-US" sz="1800" b="1" dirty="0">
                <a:latin typeface="Courier New"/>
              </a:rPr>
              <a:t>"</a:t>
            </a:r>
            <a:endParaRPr lang="en-US" sz="1800" b="1" dirty="0" smtClean="0">
              <a:latin typeface="Courier New"/>
            </a:endParaRPr>
          </a:p>
          <a:p>
            <a:pPr>
              <a:buNone/>
            </a:pPr>
            <a:r>
              <a:rPr lang="en-US" sz="1800" b="1" dirty="0">
                <a:latin typeface="Courier New"/>
              </a:rPr>
              <a:t>	</a:t>
            </a:r>
            <a:r>
              <a:rPr lang="en-US" sz="1800" b="1" dirty="0" smtClean="0">
                <a:latin typeface="Courier New"/>
              </a:rPr>
              <a:t>} ] } }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}</a:t>
            </a:r>
            <a:endParaRPr lang="en-US" sz="1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546100" y="123825"/>
            <a:ext cx="8086725" cy="657225"/>
          </a:xfrm>
        </p:spPr>
        <p:txBody>
          <a:bodyPr/>
          <a:lstStyle/>
          <a:p>
            <a:r>
              <a:rPr lang="en-US" dirty="0" err="1" smtClean="0"/>
              <a:t>xAPI</a:t>
            </a:r>
            <a:r>
              <a:rPr lang="en-US" dirty="0" smtClean="0"/>
              <a:t> Dashboard?</a:t>
            </a:r>
            <a:endParaRPr lang="en-US" dirty="0" smtClean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314450"/>
            <a:ext cx="8020050" cy="488632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It can track everything SCORM does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400" dirty="0" smtClean="0"/>
              <a:t>Quiz answers, course progress, etc.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Also tracks things that SCORM can't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fr-FR" sz="2400" dirty="0" smtClean="0"/>
              <a:t>Simulations, native </a:t>
            </a:r>
            <a:r>
              <a:rPr lang="fr-FR" sz="2400" dirty="0" err="1" smtClean="0"/>
              <a:t>apps</a:t>
            </a:r>
            <a:r>
              <a:rPr lang="fr-FR" sz="2400" dirty="0" smtClean="0"/>
              <a:t>, live </a:t>
            </a:r>
            <a:r>
              <a:rPr lang="fr-FR" sz="2400" dirty="0" err="1" smtClean="0"/>
              <a:t>experiences</a:t>
            </a:r>
            <a:r>
              <a:rPr lang="fr-FR" sz="2400" dirty="0" smtClean="0"/>
              <a:t>, etc.</a:t>
            </a:r>
            <a:endParaRPr lang="en-US" sz="2400" dirty="0" smtClean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Opens up learner records, prevents lock-in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400" dirty="0" smtClean="0"/>
              <a:t>Non-LMS systems can view/publish records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546100" y="123825"/>
            <a:ext cx="8086725" cy="657225"/>
          </a:xfrm>
        </p:spPr>
        <p:txBody>
          <a:bodyPr/>
          <a:lstStyle/>
          <a:p>
            <a:r>
              <a:rPr lang="en-US" dirty="0" smtClean="0"/>
              <a:t>Processing </a:t>
            </a:r>
            <a:r>
              <a:rPr lang="en-US" dirty="0" err="1" smtClean="0"/>
              <a:t>xAPI</a:t>
            </a:r>
            <a:r>
              <a:rPr lang="en-US" dirty="0" smtClean="0"/>
              <a:t> Statements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0" y="1667435"/>
            <a:ext cx="3246120" cy="42134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19100" indent="-382588" algn="r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r>
              <a:rPr lang="en-US" sz="2000" dirty="0" smtClean="0">
                <a:latin typeface="+mn-lt"/>
              </a:rPr>
              <a:t>Raw </a:t>
            </a:r>
            <a:r>
              <a:rPr lang="en-US" sz="2000" dirty="0" err="1" smtClean="0">
                <a:latin typeface="+mn-lt"/>
              </a:rPr>
              <a:t>xAPI</a:t>
            </a:r>
            <a:r>
              <a:rPr lang="en-US" sz="2000" dirty="0" smtClean="0">
                <a:latin typeface="+mn-lt"/>
              </a:rPr>
              <a:t> statements</a:t>
            </a:r>
            <a:endParaRPr lang="en-US" dirty="0">
              <a:latin typeface="+mn-lt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279400" y="2476500"/>
            <a:ext cx="3525520" cy="681317"/>
          </a:xfrm>
          <a:prstGeom prst="rect">
            <a:avLst/>
          </a:prstGeom>
        </p:spPr>
        <p:txBody>
          <a:bodyPr>
            <a:noAutofit/>
          </a:bodyPr>
          <a:lstStyle/>
          <a:p>
            <a:pPr marL="419100" indent="-382588" algn="r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r>
              <a:rPr lang="en-US" sz="2000" dirty="0" smtClean="0">
                <a:latin typeface="+mn-lt"/>
              </a:rPr>
              <a:t>Separate relevant statements from irrelevant</a:t>
            </a:r>
            <a:endParaRPr lang="en-US" dirty="0">
              <a:latin typeface="+mn-lt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0" y="3409950"/>
            <a:ext cx="3246120" cy="578224"/>
          </a:xfrm>
          <a:prstGeom prst="rect">
            <a:avLst/>
          </a:prstGeom>
        </p:spPr>
        <p:txBody>
          <a:bodyPr>
            <a:noAutofit/>
          </a:bodyPr>
          <a:lstStyle/>
          <a:p>
            <a:pPr marL="419100" indent="-382588" algn="r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r>
              <a:rPr lang="en-US" sz="2000" dirty="0" smtClean="0">
                <a:latin typeface="+mn-lt"/>
              </a:rPr>
              <a:t>Throw out irrelevant statements</a:t>
            </a:r>
            <a:endParaRPr lang="en-US" dirty="0">
              <a:latin typeface="+mn-lt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0" y="4321969"/>
            <a:ext cx="3246120" cy="627530"/>
          </a:xfrm>
          <a:prstGeom prst="rect">
            <a:avLst/>
          </a:prstGeom>
        </p:spPr>
        <p:txBody>
          <a:bodyPr>
            <a:noAutofit/>
          </a:bodyPr>
          <a:lstStyle/>
          <a:p>
            <a:pPr marL="419100" indent="-382588" algn="r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r>
              <a:rPr lang="en-US" sz="2000" dirty="0" smtClean="0">
                <a:latin typeface="+mn-lt"/>
                <a:cs typeface="Arial" pitchFamily="34" charset="0"/>
              </a:rPr>
              <a:t>Gather like statements into groups</a:t>
            </a:r>
            <a:endParaRPr lang="en-US" sz="2000" dirty="0">
              <a:latin typeface="+mn-lt"/>
              <a:cs typeface="Arial" pitchFamily="34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0" y="5051425"/>
            <a:ext cx="3246120" cy="744070"/>
          </a:xfrm>
          <a:prstGeom prst="rect">
            <a:avLst/>
          </a:prstGeom>
        </p:spPr>
        <p:txBody>
          <a:bodyPr>
            <a:noAutofit/>
          </a:bodyPr>
          <a:lstStyle/>
          <a:p>
            <a:pPr marL="419100" indent="-382588" algn="r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r>
              <a:rPr lang="en-US" sz="2000" dirty="0" smtClean="0">
                <a:latin typeface="+mn-lt"/>
              </a:rPr>
              <a:t>Aggregate each group into a single meaningful value</a:t>
            </a:r>
            <a:endParaRPr lang="en-US" sz="2000" dirty="0">
              <a:latin typeface="+mn-lt"/>
            </a:endParaRPr>
          </a:p>
        </p:txBody>
      </p:sp>
      <p:pic>
        <p:nvPicPr>
          <p:cNvPr id="1028" name="Picture 4" descr="C:\Users\muzacm\Downloads\processing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52825" y="1543610"/>
            <a:ext cx="5080000" cy="4114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9" descr="PPT_Template_Backgrounds_ContactUs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955675"/>
            <a:ext cx="8788400" cy="532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986" name="Rectangle 1"/>
          <p:cNvSpPr>
            <a:spLocks/>
          </p:cNvSpPr>
          <p:nvPr/>
        </p:nvSpPr>
        <p:spPr bwMode="auto">
          <a:xfrm>
            <a:off x="3455988" y="2743200"/>
            <a:ext cx="3808412" cy="44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>
              <a:lnSpc>
                <a:spcPct val="90000"/>
              </a:lnSpc>
            </a:pPr>
            <a:r>
              <a:rPr lang="en-US" sz="2800" dirty="0" smtClean="0">
                <a:sym typeface="Baskerville"/>
              </a:rPr>
              <a:t>Steven </a:t>
            </a:r>
            <a:r>
              <a:rPr lang="en-US" sz="2800" dirty="0" err="1" smtClean="0">
                <a:sym typeface="Baskerville"/>
              </a:rPr>
              <a:t>Vergenz</a:t>
            </a:r>
            <a:r>
              <a:rPr lang="en-US" sz="2800" dirty="0" smtClean="0">
                <a:sym typeface="Baskerville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800" dirty="0" smtClean="0">
                <a:sym typeface="Baskerville"/>
              </a:rPr>
              <a:t>Mick </a:t>
            </a:r>
            <a:r>
              <a:rPr lang="en-US" sz="2800" dirty="0" err="1" smtClean="0">
                <a:sym typeface="Baskerville"/>
              </a:rPr>
              <a:t>Muzac</a:t>
            </a:r>
            <a:r>
              <a:rPr lang="en-US" sz="2800" dirty="0">
                <a:sym typeface="Baskerville"/>
              </a:rPr>
              <a:t>	</a:t>
            </a:r>
          </a:p>
        </p:txBody>
      </p:sp>
      <p:sp>
        <p:nvSpPr>
          <p:cNvPr id="41987" name="Rectangle 3"/>
          <p:cNvSpPr>
            <a:spLocks/>
          </p:cNvSpPr>
          <p:nvPr/>
        </p:nvSpPr>
        <p:spPr bwMode="auto">
          <a:xfrm>
            <a:off x="3455988" y="4179888"/>
            <a:ext cx="3808412" cy="322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r>
              <a:rPr lang="en-US" sz="1700" b="1" u="sng" dirty="0" smtClean="0">
                <a:sym typeface="Helvetica Neue"/>
                <a:hlinkClick r:id="rId4"/>
              </a:rPr>
              <a:t>steve.vergenz.ctr@adlnet.gov</a:t>
            </a:r>
            <a:r>
              <a:rPr lang="en-US" sz="1700" b="1" u="sng" dirty="0" smtClean="0">
                <a:sym typeface="Helvetica Neue"/>
              </a:rPr>
              <a:t> </a:t>
            </a:r>
            <a:endParaRPr lang="en-US" sz="1700" b="1" u="sng" dirty="0">
              <a:sym typeface="Helvetica Neue"/>
            </a:endParaRPr>
          </a:p>
        </p:txBody>
      </p:sp>
      <p:sp>
        <p:nvSpPr>
          <p:cNvPr id="41988" name="Rectangle 4"/>
          <p:cNvSpPr>
            <a:spLocks/>
          </p:cNvSpPr>
          <p:nvPr/>
        </p:nvSpPr>
        <p:spPr bwMode="auto">
          <a:xfrm>
            <a:off x="3455988" y="4502150"/>
            <a:ext cx="3921965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r>
              <a:rPr lang="en-US" sz="1700" b="1" u="sng" dirty="0" smtClean="0">
                <a:sym typeface="Helvetica Neue"/>
                <a:hlinkClick r:id="rId4"/>
              </a:rPr>
              <a:t>mick.muzac.ctr@adlnet.gov</a:t>
            </a:r>
            <a:r>
              <a:rPr lang="en-US" sz="1700" b="1" u="sng" dirty="0" smtClean="0">
                <a:sym typeface="Helvetica Neue"/>
              </a:rPr>
              <a:t> </a:t>
            </a:r>
            <a:endParaRPr lang="en-US" sz="1700" b="1" u="sng" dirty="0">
              <a:sym typeface="Helvetica Neue"/>
            </a:endParaRPr>
          </a:p>
        </p:txBody>
      </p:sp>
      <p:sp>
        <p:nvSpPr>
          <p:cNvPr id="41989" name="Rectangle 1"/>
          <p:cNvSpPr>
            <a:spLocks/>
          </p:cNvSpPr>
          <p:nvPr/>
        </p:nvSpPr>
        <p:spPr bwMode="auto">
          <a:xfrm>
            <a:off x="3455988" y="3513138"/>
            <a:ext cx="3808412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>
              <a:lnSpc>
                <a:spcPct val="90000"/>
              </a:lnSpc>
            </a:pPr>
            <a:r>
              <a:rPr lang="en-US" sz="1600" i="1" dirty="0" smtClean="0">
                <a:sym typeface="Baskerville"/>
              </a:rPr>
              <a:t>Contractors with </a:t>
            </a:r>
            <a:r>
              <a:rPr lang="en-US" sz="1600" i="1" dirty="0" err="1" smtClean="0">
                <a:sym typeface="Baskerville"/>
              </a:rPr>
              <a:t>AQuate</a:t>
            </a:r>
            <a:r>
              <a:rPr lang="en-US" sz="1600" i="1" dirty="0" smtClean="0">
                <a:sym typeface="Baskerville"/>
              </a:rPr>
              <a:t> Corp.</a:t>
            </a:r>
          </a:p>
          <a:p>
            <a:pPr>
              <a:lnSpc>
                <a:spcPct val="90000"/>
              </a:lnSpc>
            </a:pPr>
            <a:r>
              <a:rPr lang="en-US" sz="1600" i="1" dirty="0" smtClean="0">
                <a:sym typeface="Baskerville"/>
              </a:rPr>
              <a:t>Supporting the ADL Initiative</a:t>
            </a:r>
          </a:p>
          <a:p>
            <a:pPr>
              <a:lnSpc>
                <a:spcPct val="90000"/>
              </a:lnSpc>
            </a:pPr>
            <a:endParaRPr lang="en-US" sz="1600" i="1" dirty="0">
              <a:sym typeface="Baskerville"/>
            </a:endParaRPr>
          </a:p>
        </p:txBody>
      </p:sp>
      <p:sp>
        <p:nvSpPr>
          <p:cNvPr id="41990" name="Title 1"/>
          <p:cNvSpPr>
            <a:spLocks noGrp="1"/>
          </p:cNvSpPr>
          <p:nvPr>
            <p:ph type="title"/>
          </p:nvPr>
        </p:nvSpPr>
        <p:spPr>
          <a:xfrm>
            <a:off x="546100" y="123825"/>
            <a:ext cx="8086725" cy="657225"/>
          </a:xfrm>
        </p:spPr>
        <p:txBody>
          <a:bodyPr/>
          <a:lstStyle/>
          <a:p>
            <a:r>
              <a:rPr lang="en-US" smtClean="0"/>
              <a:t>Contact Us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1468</TotalTime>
  <Words>248</Words>
  <Application>Microsoft Office PowerPoint</Application>
  <PresentationFormat>On-screen Show (4:3)</PresentationFormat>
  <Paragraphs>87</Paragraphs>
  <Slides>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Experience API Data Reporting</vt:lpstr>
      <vt:lpstr>The Basics</vt:lpstr>
      <vt:lpstr>xAPI in 30 seconds</vt:lpstr>
      <vt:lpstr>Why Bother?</vt:lpstr>
      <vt:lpstr>Sample Statement</vt:lpstr>
      <vt:lpstr>xAPI Dashboard?</vt:lpstr>
      <vt:lpstr>Processing xAPI Statements</vt:lpstr>
      <vt:lpstr>Contact Us</vt:lpstr>
    </vt:vector>
  </TitlesOfParts>
  <Company>celine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April 4, 2013</dc:title>
  <dc:creator>Erin Avvento</dc:creator>
  <cp:lastModifiedBy>muzacm</cp:lastModifiedBy>
  <cp:revision>69</cp:revision>
  <cp:lastPrinted>2013-04-15T17:00:26Z</cp:lastPrinted>
  <dcterms:created xsi:type="dcterms:W3CDTF">2013-04-15T16:29:10Z</dcterms:created>
  <dcterms:modified xsi:type="dcterms:W3CDTF">2014-11-20T22:38:38Z</dcterms:modified>
</cp:coreProperties>
</file>

<file path=docProps/thumbnail.jpeg>
</file>